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Yatra One" charset="1" panose="02000000000000000000"/>
      <p:regular r:id="rId21"/>
    </p:embeddedFont>
    <p:embeddedFont>
      <p:font typeface="Nunito" charset="1" panose="00000000000000000000"/>
      <p:regular r:id="rId22"/>
    </p:embeddedFont>
    <p:embeddedFont>
      <p:font typeface="Nunito Bold" charset="1" panose="00000000000000000000"/>
      <p:regular r:id="rId23"/>
    </p:embeddedFont>
    <p:embeddedFont>
      <p:font typeface="Montserrat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pay0fOnM.mp4" Type="http://schemas.openxmlformats.org/officeDocument/2006/relationships/video"/><Relationship Id="rId4" Target="../media/VAGpay0fOnM.mp4" Type="http://schemas.microsoft.com/office/2007/relationships/media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VAGpawBhOWk.mp4" Type="http://schemas.openxmlformats.org/officeDocument/2006/relationships/video"/><Relationship Id="rId4" Target="../media/VAGpawBhOWk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4649" y="4074681"/>
            <a:ext cx="5164812" cy="2784975"/>
            <a:chOff x="0" y="0"/>
            <a:chExt cx="6886416" cy="371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157399" y="0"/>
              <a:ext cx="2571618" cy="2362674"/>
            </a:xfrm>
            <a:custGeom>
              <a:avLst/>
              <a:gdLst/>
              <a:ahLst/>
              <a:cxnLst/>
              <a:rect r="r" b="b" t="t" l="l"/>
              <a:pathLst>
                <a:path h="2362674" w="2571618">
                  <a:moveTo>
                    <a:pt x="0" y="0"/>
                  </a:moveTo>
                  <a:lnTo>
                    <a:pt x="2571618" y="0"/>
                  </a:lnTo>
                  <a:lnTo>
                    <a:pt x="2571618" y="2362674"/>
                  </a:lnTo>
                  <a:lnTo>
                    <a:pt x="0" y="2362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3002100"/>
              <a:ext cx="6886416" cy="711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500">
                  <a:solidFill>
                    <a:srgbClr val="1D1D1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Marketplace Commission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606492" y="447486"/>
            <a:ext cx="5075017" cy="100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0"/>
              </a:lnSpc>
            </a:pPr>
            <a:r>
              <a:rPr lang="en-US" sz="5566" b="true">
                <a:solidFill>
                  <a:srgbClr val="1D1D1F"/>
                </a:solidFill>
                <a:latin typeface="Nunito Bold"/>
                <a:ea typeface="Nunito Bold"/>
                <a:cs typeface="Nunito Bold"/>
                <a:sym typeface="Nunito Bold"/>
              </a:rPr>
              <a:t>Revenue Model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167486" y="4074681"/>
            <a:ext cx="5292447" cy="2784975"/>
            <a:chOff x="0" y="0"/>
            <a:chExt cx="7056596" cy="37133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264021" y="0"/>
              <a:ext cx="2528554" cy="2515911"/>
            </a:xfrm>
            <a:custGeom>
              <a:avLst/>
              <a:gdLst/>
              <a:ahLst/>
              <a:cxnLst/>
              <a:rect r="r" b="b" t="t" l="l"/>
              <a:pathLst>
                <a:path h="2515911" w="2528554">
                  <a:moveTo>
                    <a:pt x="0" y="0"/>
                  </a:moveTo>
                  <a:lnTo>
                    <a:pt x="2528554" y="0"/>
                  </a:lnTo>
                  <a:lnTo>
                    <a:pt x="2528554" y="2515911"/>
                  </a:lnTo>
                  <a:lnTo>
                    <a:pt x="0" y="2515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3002100"/>
              <a:ext cx="7056596" cy="711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500">
                  <a:solidFill>
                    <a:srgbClr val="1D1D1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Government Partnerships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50319" y="1480814"/>
            <a:ext cx="7624005" cy="848453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272404" y="479106"/>
            <a:ext cx="3743191" cy="956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99"/>
              </a:lnSpc>
            </a:pPr>
            <a:r>
              <a:rPr lang="en-US" sz="5399" b="true">
                <a:solidFill>
                  <a:srgbClr val="1D1D1F"/>
                </a:solidFill>
                <a:latin typeface="Nunito Bold"/>
                <a:ea typeface="Nunito Bold"/>
                <a:cs typeface="Nunito Bold"/>
                <a:sym typeface="Nunito Bold"/>
              </a:rPr>
              <a:t>Market Size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9151" y="2677390"/>
            <a:ext cx="7272933" cy="1268054"/>
            <a:chOff x="0" y="0"/>
            <a:chExt cx="9697244" cy="169073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525"/>
              <a:ext cx="9697244" cy="790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1D1D1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Total Adressable Market(TAM)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092404" y="1081139"/>
              <a:ext cx="5512435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D1D1F"/>
                  </a:solidFill>
                  <a:latin typeface="Nunito"/>
                  <a:ea typeface="Nunito"/>
                  <a:cs typeface="Nunito"/>
                  <a:sym typeface="Nunito"/>
                </a:rPr>
                <a:t>20-30 Lakhs Household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4999004"/>
            <a:ext cx="8593836" cy="1268054"/>
            <a:chOff x="0" y="0"/>
            <a:chExt cx="11458448" cy="169073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25"/>
              <a:ext cx="11458448" cy="790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1D1D1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Servicable Adressable Market(SAM)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472425" y="1081139"/>
              <a:ext cx="6513598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D1D1F"/>
                  </a:solidFill>
                  <a:latin typeface="Nunito"/>
                  <a:ea typeface="Nunito"/>
                  <a:cs typeface="Nunito"/>
                  <a:sym typeface="Nunito"/>
                </a:rPr>
                <a:t>3 Lakhs Household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7500714"/>
            <a:ext cx="8593836" cy="1268054"/>
            <a:chOff x="0" y="0"/>
            <a:chExt cx="11458448" cy="169073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525"/>
              <a:ext cx="11458448" cy="790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1D1D1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Servicable Obtainable Market(SOM)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472425" y="1081139"/>
              <a:ext cx="6513598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D1D1F"/>
                  </a:solidFill>
                  <a:latin typeface="Nunito"/>
                  <a:ea typeface="Nunito"/>
                  <a:cs typeface="Nunito"/>
                  <a:sym typeface="Nunito"/>
                </a:rPr>
                <a:t>15000 Household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896867" y="2976782"/>
          <a:ext cx="7586157" cy="4274588"/>
        </p:xfrm>
        <a:graphic>
          <a:graphicData uri="http://schemas.openxmlformats.org/presentationml/2006/ole">
            <p:oleObj imgW="9105900" imgH="5791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3148253" y="904875"/>
            <a:ext cx="12372856" cy="763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200" b="true">
                <a:solidFill>
                  <a:srgbClr val="1D1D1F"/>
                </a:solidFill>
                <a:latin typeface="Nunito Bold"/>
                <a:ea typeface="Nunito Bold"/>
                <a:cs typeface="Nunito Bold"/>
                <a:sym typeface="Nunito Bold"/>
              </a:rPr>
              <a:t>Revenue Potential from Government Partnerships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52208" y="3427095"/>
            <a:ext cx="12383584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1D1D1F"/>
                </a:solidFill>
                <a:latin typeface="Nunito Bold"/>
                <a:ea typeface="Nunito Bold"/>
                <a:cs typeface="Nunito Bold"/>
                <a:sym typeface="Nunito Bold"/>
              </a:rPr>
              <a:t>PRODUCT DEMONSTRATION</a:t>
            </a:r>
          </a:p>
        </p:txBody>
      </p:sp>
      <p:sp>
        <p:nvSpPr>
          <p:cNvPr name="AutoShape 3" id="3"/>
          <p:cNvSpPr/>
          <p:nvPr/>
        </p:nvSpPr>
        <p:spPr>
          <a:xfrm>
            <a:off x="6035602" y="6375964"/>
            <a:ext cx="6216797" cy="0"/>
          </a:xfrm>
          <a:prstGeom prst="line">
            <a:avLst/>
          </a:prstGeom>
          <a:ln cap="flat" w="47625">
            <a:solidFill>
              <a:srgbClr val="1D741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6515" y="3922745"/>
            <a:ext cx="10074970" cy="164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600">
                <a:solidFill>
                  <a:srgbClr val="1D1D1F"/>
                </a:solidFill>
                <a:latin typeface="Nunito Bold"/>
                <a:ea typeface="Nunito Bold"/>
                <a:cs typeface="Nunito Bold"/>
                <a:sym typeface="Nunito Bold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8434614" y="5708403"/>
            <a:ext cx="1418771" cy="0"/>
          </a:xfrm>
          <a:prstGeom prst="line">
            <a:avLst/>
          </a:prstGeom>
          <a:ln cap="flat" w="47625">
            <a:solidFill>
              <a:srgbClr val="1D741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53087" y="5701928"/>
            <a:ext cx="7181826" cy="0"/>
          </a:xfrm>
          <a:prstGeom prst="line">
            <a:avLst/>
          </a:prstGeom>
          <a:ln cap="flat" w="47625">
            <a:solidFill>
              <a:srgbClr val="1D741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976917" y="3408209"/>
            <a:ext cx="1017880" cy="962724"/>
          </a:xfrm>
          <a:custGeom>
            <a:avLst/>
            <a:gdLst/>
            <a:ahLst/>
            <a:cxnLst/>
            <a:rect r="r" b="b" t="t" l="l"/>
            <a:pathLst>
              <a:path h="962724" w="1017880">
                <a:moveTo>
                  <a:pt x="0" y="0"/>
                </a:moveTo>
                <a:lnTo>
                  <a:pt x="1017880" y="0"/>
                </a:lnTo>
                <a:lnTo>
                  <a:pt x="1017880" y="962724"/>
                </a:lnTo>
                <a:lnTo>
                  <a:pt x="0" y="962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06515" y="3922745"/>
            <a:ext cx="10074970" cy="164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1D741B"/>
                </a:solidFill>
                <a:latin typeface="Yatra One"/>
                <a:ea typeface="Yatra One"/>
                <a:cs typeface="Yatra One"/>
                <a:sym typeface="Yatra One"/>
              </a:rPr>
              <a:t>फोहोर मलाई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27634" y="8601076"/>
            <a:ext cx="5431666" cy="65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3000">
                <a:solidFill>
                  <a:srgbClr val="1D1D1F"/>
                </a:solidFill>
                <a:latin typeface="Nunito"/>
                <a:ea typeface="Nunito"/>
                <a:cs typeface="Nunito"/>
                <a:sym typeface="Nunito"/>
              </a:rPr>
              <a:t>Presented By: Nikesh Bhandari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90492" y="1028700"/>
            <a:ext cx="4307017" cy="1172631"/>
          </a:xfrm>
          <a:custGeom>
            <a:avLst/>
            <a:gdLst/>
            <a:ahLst/>
            <a:cxnLst/>
            <a:rect r="r" b="b" t="t" l="l"/>
            <a:pathLst>
              <a:path h="1172631" w="4307017">
                <a:moveTo>
                  <a:pt x="0" y="0"/>
                </a:moveTo>
                <a:lnTo>
                  <a:pt x="4307016" y="0"/>
                </a:lnTo>
                <a:lnTo>
                  <a:pt x="4307016" y="1172631"/>
                </a:lnTo>
                <a:lnTo>
                  <a:pt x="0" y="1172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53883" y="2783350"/>
            <a:ext cx="6469568" cy="4310350"/>
          </a:xfrm>
          <a:custGeom>
            <a:avLst/>
            <a:gdLst/>
            <a:ahLst/>
            <a:cxnLst/>
            <a:rect r="r" b="b" t="t" l="l"/>
            <a:pathLst>
              <a:path h="4310350" w="6469568">
                <a:moveTo>
                  <a:pt x="0" y="0"/>
                </a:moveTo>
                <a:lnTo>
                  <a:pt x="6469568" y="0"/>
                </a:lnTo>
                <a:lnTo>
                  <a:pt x="6469568" y="4310350"/>
                </a:lnTo>
                <a:lnTo>
                  <a:pt x="0" y="4310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437279" y="7464585"/>
            <a:ext cx="690277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D1D1F"/>
                </a:solidFill>
                <a:latin typeface="Nunito"/>
                <a:ea typeface="Nunito"/>
                <a:cs typeface="Nunito"/>
                <a:sym typeface="Nunito"/>
              </a:rPr>
              <a:t>Digitizing the way Nepal manages waste.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322789"/>
            <a:ext cx="9049402" cy="4697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199">
                <a:solidFill>
                  <a:srgbClr val="1D1D1F"/>
                </a:solidFill>
                <a:latin typeface="Nunito"/>
                <a:ea typeface="Nunito"/>
                <a:cs typeface="Nunito"/>
                <a:sym typeface="Nunito"/>
              </a:rPr>
              <a:t>A smart waste management app designed to improve urban waste collection through location-based scheduling, real-time notifications and a marketplace to buy and sell recyclable.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61885" y="924396"/>
            <a:ext cx="4135058" cy="8438208"/>
          </a:xfrm>
          <a:custGeom>
            <a:avLst/>
            <a:gdLst/>
            <a:ahLst/>
            <a:cxnLst/>
            <a:rect r="r" b="b" t="t" l="l"/>
            <a:pathLst>
              <a:path h="8438208" w="4135058">
                <a:moveTo>
                  <a:pt x="0" y="0"/>
                </a:moveTo>
                <a:lnTo>
                  <a:pt x="4135058" y="0"/>
                </a:lnTo>
                <a:lnTo>
                  <a:pt x="4135058" y="8438208"/>
                </a:lnTo>
                <a:lnTo>
                  <a:pt x="0" y="8438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66775"/>
            <a:ext cx="7401470" cy="100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0"/>
              </a:lnSpc>
            </a:pPr>
            <a:r>
              <a:rPr lang="en-US" sz="5566" b="true">
                <a:solidFill>
                  <a:srgbClr val="1D1D1F"/>
                </a:solidFill>
                <a:latin typeface="Nunito Bold"/>
                <a:ea typeface="Nunito Bold"/>
                <a:cs typeface="Nunito Bold"/>
                <a:sym typeface="Nunito Bold"/>
              </a:rPr>
              <a:t>One Solution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60378"/>
            <a:ext cx="10081796" cy="836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1182" indent="-410591" lvl="1">
              <a:lnSpc>
                <a:spcPts val="7226"/>
              </a:lnSpc>
              <a:buFont typeface="Arial"/>
              <a:buChar char="•"/>
            </a:pPr>
            <a:r>
              <a:rPr lang="en-US" sz="3803">
                <a:solidFill>
                  <a:srgbClr val="1D1D1F"/>
                </a:solidFill>
                <a:latin typeface="Nunito"/>
                <a:ea typeface="Nunito"/>
                <a:cs typeface="Nunito"/>
                <a:sym typeface="Nunito"/>
              </a:rPr>
              <a:t>Connects households and waste collectors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91693" y="3475968"/>
            <a:ext cx="7392583" cy="559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7"/>
              </a:lnSpc>
            </a:pPr>
            <a:r>
              <a:rPr lang="en-US" sz="2535">
                <a:solidFill>
                  <a:srgbClr val="1D1D1F"/>
                </a:solidFill>
                <a:latin typeface="Nunito"/>
                <a:ea typeface="Nunito"/>
                <a:cs typeface="Nunito"/>
                <a:sym typeface="Nunito"/>
              </a:rPr>
              <a:t>Provides on-demand and scheduled Pickup options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91693" y="5124766"/>
            <a:ext cx="6733978" cy="559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7"/>
              </a:lnSpc>
            </a:pPr>
            <a:r>
              <a:rPr lang="en-US" sz="2535">
                <a:solidFill>
                  <a:srgbClr val="1D1D1F"/>
                </a:solidFill>
                <a:latin typeface="Nunito"/>
                <a:ea typeface="Nunito"/>
                <a:cs typeface="Nunito"/>
                <a:sym typeface="Nunito"/>
              </a:rPr>
              <a:t>Encourage recycling and boosts local economy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18713" y="6959105"/>
            <a:ext cx="5433223" cy="559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7"/>
              </a:lnSpc>
            </a:pPr>
            <a:r>
              <a:rPr lang="en-US" sz="2535">
                <a:solidFill>
                  <a:srgbClr val="1D1D1F"/>
                </a:solidFill>
                <a:latin typeface="Nunito"/>
                <a:ea typeface="Nunito"/>
                <a:cs typeface="Nunito"/>
                <a:sym typeface="Nunito"/>
              </a:rPr>
              <a:t>Enhances transparency and user trust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214575"/>
            <a:ext cx="8686243" cy="836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1182" indent="-410591" lvl="1">
              <a:lnSpc>
                <a:spcPts val="7226"/>
              </a:lnSpc>
              <a:buFont typeface="Arial"/>
              <a:buChar char="•"/>
            </a:pPr>
            <a:r>
              <a:rPr lang="en-US" sz="3803">
                <a:solidFill>
                  <a:srgbClr val="1D1D1F"/>
                </a:solidFill>
                <a:latin typeface="Nunito"/>
                <a:ea typeface="Nunito"/>
                <a:cs typeface="Nunito"/>
                <a:sym typeface="Nunito"/>
              </a:rPr>
              <a:t>Mark</a:t>
            </a:r>
            <a:r>
              <a:rPr lang="en-US" sz="3803">
                <a:solidFill>
                  <a:srgbClr val="1D1D1F"/>
                </a:solidFill>
                <a:latin typeface="Nunito"/>
                <a:ea typeface="Nunito"/>
                <a:cs typeface="Nunito"/>
                <a:sym typeface="Nunito"/>
              </a:rPr>
              <a:t>etplace for recyclable materials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865099"/>
            <a:ext cx="8713263" cy="836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1182" indent="-410591" lvl="1">
              <a:lnSpc>
                <a:spcPts val="7226"/>
              </a:lnSpc>
              <a:buFont typeface="Arial"/>
              <a:buChar char="•"/>
            </a:pPr>
            <a:r>
              <a:rPr lang="en-US" sz="3803">
                <a:solidFill>
                  <a:srgbClr val="1D1D1F"/>
                </a:solidFill>
                <a:latin typeface="Nunito"/>
                <a:ea typeface="Nunito"/>
                <a:cs typeface="Nunito"/>
                <a:sym typeface="Nunito"/>
              </a:rPr>
              <a:t>Real-time Tracking and Notifications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8010" y="3764182"/>
            <a:ext cx="3086100" cy="1110145"/>
            <a:chOff x="0" y="0"/>
            <a:chExt cx="812800" cy="2923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2384"/>
            </a:xfrm>
            <a:custGeom>
              <a:avLst/>
              <a:gdLst/>
              <a:ahLst/>
              <a:cxnLst/>
              <a:rect r="r" b="b" t="t" l="l"/>
              <a:pathLst>
                <a:path h="292384" w="812800">
                  <a:moveTo>
                    <a:pt x="42647" y="0"/>
                  </a:moveTo>
                  <a:lnTo>
                    <a:pt x="770153" y="0"/>
                  </a:lnTo>
                  <a:cubicBezTo>
                    <a:pt x="781464" y="0"/>
                    <a:pt x="792311" y="4493"/>
                    <a:pt x="800309" y="12491"/>
                  </a:cubicBezTo>
                  <a:cubicBezTo>
                    <a:pt x="808307" y="20489"/>
                    <a:pt x="812800" y="31336"/>
                    <a:pt x="812800" y="42647"/>
                  </a:cubicBezTo>
                  <a:lnTo>
                    <a:pt x="812800" y="249737"/>
                  </a:lnTo>
                  <a:cubicBezTo>
                    <a:pt x="812800" y="273290"/>
                    <a:pt x="793706" y="292384"/>
                    <a:pt x="770153" y="292384"/>
                  </a:cubicBezTo>
                  <a:lnTo>
                    <a:pt x="42647" y="292384"/>
                  </a:lnTo>
                  <a:cubicBezTo>
                    <a:pt x="31336" y="292384"/>
                    <a:pt x="20489" y="287891"/>
                    <a:pt x="12491" y="279893"/>
                  </a:cubicBezTo>
                  <a:cubicBezTo>
                    <a:pt x="4493" y="271895"/>
                    <a:pt x="0" y="261048"/>
                    <a:pt x="0" y="249737"/>
                  </a:cubicBezTo>
                  <a:lnTo>
                    <a:pt x="0" y="42647"/>
                  </a:lnTo>
                  <a:cubicBezTo>
                    <a:pt x="0" y="31336"/>
                    <a:pt x="4493" y="20489"/>
                    <a:pt x="12491" y="12491"/>
                  </a:cubicBezTo>
                  <a:cubicBezTo>
                    <a:pt x="20489" y="4493"/>
                    <a:pt x="31336" y="0"/>
                    <a:pt x="42647" y="0"/>
                  </a:cubicBezTo>
                  <a:close/>
                </a:path>
              </a:pathLst>
            </a:custGeom>
            <a:solidFill>
              <a:srgbClr val="1D741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812800" cy="282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b="true" sz="2400">
                  <a:solidFill>
                    <a:srgbClr val="F7F7F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Schedule Pickup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519958" y="4454649"/>
            <a:ext cx="3682957" cy="1377701"/>
            <a:chOff x="0" y="0"/>
            <a:chExt cx="969997" cy="3628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9997" cy="362851"/>
            </a:xfrm>
            <a:custGeom>
              <a:avLst/>
              <a:gdLst/>
              <a:ahLst/>
              <a:cxnLst/>
              <a:rect r="r" b="b" t="t" l="l"/>
              <a:pathLst>
                <a:path h="362851" w="969997">
                  <a:moveTo>
                    <a:pt x="35736" y="0"/>
                  </a:moveTo>
                  <a:lnTo>
                    <a:pt x="934261" y="0"/>
                  </a:lnTo>
                  <a:cubicBezTo>
                    <a:pt x="943739" y="0"/>
                    <a:pt x="952828" y="3765"/>
                    <a:pt x="959530" y="10467"/>
                  </a:cubicBezTo>
                  <a:cubicBezTo>
                    <a:pt x="966232" y="17168"/>
                    <a:pt x="969997" y="26258"/>
                    <a:pt x="969997" y="35736"/>
                  </a:cubicBezTo>
                  <a:lnTo>
                    <a:pt x="969997" y="327116"/>
                  </a:lnTo>
                  <a:cubicBezTo>
                    <a:pt x="969997" y="336593"/>
                    <a:pt x="966232" y="345683"/>
                    <a:pt x="959530" y="352385"/>
                  </a:cubicBezTo>
                  <a:cubicBezTo>
                    <a:pt x="952828" y="359086"/>
                    <a:pt x="943739" y="362851"/>
                    <a:pt x="934261" y="362851"/>
                  </a:cubicBezTo>
                  <a:lnTo>
                    <a:pt x="35736" y="362851"/>
                  </a:lnTo>
                  <a:cubicBezTo>
                    <a:pt x="26258" y="362851"/>
                    <a:pt x="17168" y="359086"/>
                    <a:pt x="10467" y="352385"/>
                  </a:cubicBezTo>
                  <a:cubicBezTo>
                    <a:pt x="3765" y="345683"/>
                    <a:pt x="0" y="336593"/>
                    <a:pt x="0" y="327116"/>
                  </a:cubicBezTo>
                  <a:lnTo>
                    <a:pt x="0" y="35736"/>
                  </a:lnTo>
                  <a:cubicBezTo>
                    <a:pt x="0" y="26258"/>
                    <a:pt x="3765" y="17168"/>
                    <a:pt x="10467" y="10467"/>
                  </a:cubicBezTo>
                  <a:cubicBezTo>
                    <a:pt x="17168" y="3765"/>
                    <a:pt x="26258" y="0"/>
                    <a:pt x="35736" y="0"/>
                  </a:cubicBezTo>
                  <a:close/>
                </a:path>
              </a:pathLst>
            </a:custGeom>
            <a:solidFill>
              <a:srgbClr val="1D741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969997" cy="362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  <a:r>
                <a:rPr lang="en-US" b="true" sz="3399">
                  <a:solidFill>
                    <a:srgbClr val="F7F7F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Marketplace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70866" y="6358409"/>
            <a:ext cx="3086100" cy="1110145"/>
            <a:chOff x="0" y="0"/>
            <a:chExt cx="812800" cy="2923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292384"/>
            </a:xfrm>
            <a:custGeom>
              <a:avLst/>
              <a:gdLst/>
              <a:ahLst/>
              <a:cxnLst/>
              <a:rect r="r" b="b" t="t" l="l"/>
              <a:pathLst>
                <a:path h="292384" w="812800">
                  <a:moveTo>
                    <a:pt x="42647" y="0"/>
                  </a:moveTo>
                  <a:lnTo>
                    <a:pt x="770153" y="0"/>
                  </a:lnTo>
                  <a:cubicBezTo>
                    <a:pt x="781464" y="0"/>
                    <a:pt x="792311" y="4493"/>
                    <a:pt x="800309" y="12491"/>
                  </a:cubicBezTo>
                  <a:cubicBezTo>
                    <a:pt x="808307" y="20489"/>
                    <a:pt x="812800" y="31336"/>
                    <a:pt x="812800" y="42647"/>
                  </a:cubicBezTo>
                  <a:lnTo>
                    <a:pt x="812800" y="249737"/>
                  </a:lnTo>
                  <a:cubicBezTo>
                    <a:pt x="812800" y="273290"/>
                    <a:pt x="793706" y="292384"/>
                    <a:pt x="770153" y="292384"/>
                  </a:cubicBezTo>
                  <a:lnTo>
                    <a:pt x="42647" y="292384"/>
                  </a:lnTo>
                  <a:cubicBezTo>
                    <a:pt x="31336" y="292384"/>
                    <a:pt x="20489" y="287891"/>
                    <a:pt x="12491" y="279893"/>
                  </a:cubicBezTo>
                  <a:cubicBezTo>
                    <a:pt x="4493" y="271895"/>
                    <a:pt x="0" y="261048"/>
                    <a:pt x="0" y="249737"/>
                  </a:cubicBezTo>
                  <a:lnTo>
                    <a:pt x="0" y="42647"/>
                  </a:lnTo>
                  <a:cubicBezTo>
                    <a:pt x="0" y="31336"/>
                    <a:pt x="4493" y="20489"/>
                    <a:pt x="12491" y="12491"/>
                  </a:cubicBezTo>
                  <a:cubicBezTo>
                    <a:pt x="20489" y="4493"/>
                    <a:pt x="31336" y="0"/>
                    <a:pt x="42647" y="0"/>
                  </a:cubicBezTo>
                  <a:close/>
                </a:path>
              </a:pathLst>
            </a:custGeom>
            <a:solidFill>
              <a:srgbClr val="1D741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812800" cy="282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b="true" sz="2400">
                  <a:solidFill>
                    <a:srgbClr val="F7F7F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Location-Based Alerts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275336" y="7925110"/>
            <a:ext cx="3086100" cy="1110145"/>
            <a:chOff x="0" y="0"/>
            <a:chExt cx="812800" cy="2923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92384"/>
            </a:xfrm>
            <a:custGeom>
              <a:avLst/>
              <a:gdLst/>
              <a:ahLst/>
              <a:cxnLst/>
              <a:rect r="r" b="b" t="t" l="l"/>
              <a:pathLst>
                <a:path h="292384" w="812800">
                  <a:moveTo>
                    <a:pt x="42647" y="0"/>
                  </a:moveTo>
                  <a:lnTo>
                    <a:pt x="770153" y="0"/>
                  </a:lnTo>
                  <a:cubicBezTo>
                    <a:pt x="781464" y="0"/>
                    <a:pt x="792311" y="4493"/>
                    <a:pt x="800309" y="12491"/>
                  </a:cubicBezTo>
                  <a:cubicBezTo>
                    <a:pt x="808307" y="20489"/>
                    <a:pt x="812800" y="31336"/>
                    <a:pt x="812800" y="42647"/>
                  </a:cubicBezTo>
                  <a:lnTo>
                    <a:pt x="812800" y="249737"/>
                  </a:lnTo>
                  <a:cubicBezTo>
                    <a:pt x="812800" y="273290"/>
                    <a:pt x="793706" y="292384"/>
                    <a:pt x="770153" y="292384"/>
                  </a:cubicBezTo>
                  <a:lnTo>
                    <a:pt x="42647" y="292384"/>
                  </a:lnTo>
                  <a:cubicBezTo>
                    <a:pt x="31336" y="292384"/>
                    <a:pt x="20489" y="287891"/>
                    <a:pt x="12491" y="279893"/>
                  </a:cubicBezTo>
                  <a:cubicBezTo>
                    <a:pt x="4493" y="271895"/>
                    <a:pt x="0" y="261048"/>
                    <a:pt x="0" y="249737"/>
                  </a:cubicBezTo>
                  <a:lnTo>
                    <a:pt x="0" y="42647"/>
                  </a:lnTo>
                  <a:cubicBezTo>
                    <a:pt x="0" y="31336"/>
                    <a:pt x="4493" y="20489"/>
                    <a:pt x="12491" y="12491"/>
                  </a:cubicBezTo>
                  <a:cubicBezTo>
                    <a:pt x="20489" y="4493"/>
                    <a:pt x="31336" y="0"/>
                    <a:pt x="42647" y="0"/>
                  </a:cubicBezTo>
                  <a:close/>
                </a:path>
              </a:pathLst>
            </a:custGeom>
            <a:solidFill>
              <a:srgbClr val="1D741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812800" cy="282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b="true" sz="2400">
                  <a:solidFill>
                    <a:srgbClr val="F7F7F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Request Collection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865080" y="705562"/>
            <a:ext cx="4557840" cy="1240921"/>
          </a:xfrm>
          <a:custGeom>
            <a:avLst/>
            <a:gdLst/>
            <a:ahLst/>
            <a:cxnLst/>
            <a:rect r="r" b="b" t="t" l="l"/>
            <a:pathLst>
              <a:path h="1240921" w="4557840">
                <a:moveTo>
                  <a:pt x="0" y="0"/>
                </a:moveTo>
                <a:lnTo>
                  <a:pt x="4557840" y="0"/>
                </a:lnTo>
                <a:lnTo>
                  <a:pt x="4557840" y="1240920"/>
                </a:lnTo>
                <a:lnTo>
                  <a:pt x="0" y="1240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339031" y="705562"/>
            <a:ext cx="4352703" cy="8875877"/>
          </a:xfrm>
          <a:custGeom>
            <a:avLst/>
            <a:gdLst/>
            <a:ahLst/>
            <a:cxnLst/>
            <a:rect r="r" b="b" t="t" l="l"/>
            <a:pathLst>
              <a:path h="8875877" w="4352703">
                <a:moveTo>
                  <a:pt x="0" y="0"/>
                </a:moveTo>
                <a:lnTo>
                  <a:pt x="4352702" y="0"/>
                </a:lnTo>
                <a:lnTo>
                  <a:pt x="4352702" y="8875876"/>
                </a:lnTo>
                <a:lnTo>
                  <a:pt x="0" y="8875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73445" y="636123"/>
            <a:ext cx="4272350" cy="8622177"/>
          </a:xfrm>
          <a:custGeom>
            <a:avLst/>
            <a:gdLst/>
            <a:ahLst/>
            <a:cxnLst/>
            <a:rect r="r" b="b" t="t" l="l"/>
            <a:pathLst>
              <a:path h="8622177" w="4272350">
                <a:moveTo>
                  <a:pt x="0" y="0"/>
                </a:moveTo>
                <a:lnTo>
                  <a:pt x="4272350" y="0"/>
                </a:lnTo>
                <a:lnTo>
                  <a:pt x="4272350" y="8622177"/>
                </a:lnTo>
                <a:lnTo>
                  <a:pt x="0" y="8622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65080" y="705562"/>
            <a:ext cx="4557840" cy="1240921"/>
          </a:xfrm>
          <a:custGeom>
            <a:avLst/>
            <a:gdLst/>
            <a:ahLst/>
            <a:cxnLst/>
            <a:rect r="r" b="b" t="t" l="l"/>
            <a:pathLst>
              <a:path h="1240921" w="4557840">
                <a:moveTo>
                  <a:pt x="0" y="0"/>
                </a:moveTo>
                <a:lnTo>
                  <a:pt x="4557840" y="0"/>
                </a:lnTo>
                <a:lnTo>
                  <a:pt x="4557840" y="1240920"/>
                </a:lnTo>
                <a:lnTo>
                  <a:pt x="0" y="1240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38010" y="3764182"/>
            <a:ext cx="3086100" cy="1110145"/>
            <a:chOff x="0" y="0"/>
            <a:chExt cx="812800" cy="2923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92384"/>
            </a:xfrm>
            <a:custGeom>
              <a:avLst/>
              <a:gdLst/>
              <a:ahLst/>
              <a:cxnLst/>
              <a:rect r="r" b="b" t="t" l="l"/>
              <a:pathLst>
                <a:path h="292384" w="812800">
                  <a:moveTo>
                    <a:pt x="42647" y="0"/>
                  </a:moveTo>
                  <a:lnTo>
                    <a:pt x="770153" y="0"/>
                  </a:lnTo>
                  <a:cubicBezTo>
                    <a:pt x="781464" y="0"/>
                    <a:pt x="792311" y="4493"/>
                    <a:pt x="800309" y="12491"/>
                  </a:cubicBezTo>
                  <a:cubicBezTo>
                    <a:pt x="808307" y="20489"/>
                    <a:pt x="812800" y="31336"/>
                    <a:pt x="812800" y="42647"/>
                  </a:cubicBezTo>
                  <a:lnTo>
                    <a:pt x="812800" y="249737"/>
                  </a:lnTo>
                  <a:cubicBezTo>
                    <a:pt x="812800" y="273290"/>
                    <a:pt x="793706" y="292384"/>
                    <a:pt x="770153" y="292384"/>
                  </a:cubicBezTo>
                  <a:lnTo>
                    <a:pt x="42647" y="292384"/>
                  </a:lnTo>
                  <a:cubicBezTo>
                    <a:pt x="31336" y="292384"/>
                    <a:pt x="20489" y="287891"/>
                    <a:pt x="12491" y="279893"/>
                  </a:cubicBezTo>
                  <a:cubicBezTo>
                    <a:pt x="4493" y="271895"/>
                    <a:pt x="0" y="261048"/>
                    <a:pt x="0" y="249737"/>
                  </a:cubicBezTo>
                  <a:lnTo>
                    <a:pt x="0" y="42647"/>
                  </a:lnTo>
                  <a:cubicBezTo>
                    <a:pt x="0" y="31336"/>
                    <a:pt x="4493" y="20489"/>
                    <a:pt x="12491" y="12491"/>
                  </a:cubicBezTo>
                  <a:cubicBezTo>
                    <a:pt x="20489" y="4493"/>
                    <a:pt x="31336" y="0"/>
                    <a:pt x="42647" y="0"/>
                  </a:cubicBezTo>
                  <a:close/>
                </a:path>
              </a:pathLst>
            </a:custGeom>
            <a:solidFill>
              <a:srgbClr val="1D741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812800" cy="282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b="true" sz="2400">
                  <a:solidFill>
                    <a:srgbClr val="F7F7F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Marketplace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519958" y="4454649"/>
            <a:ext cx="3850241" cy="1489224"/>
            <a:chOff x="0" y="0"/>
            <a:chExt cx="1014055" cy="3922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4055" cy="392224"/>
            </a:xfrm>
            <a:custGeom>
              <a:avLst/>
              <a:gdLst/>
              <a:ahLst/>
              <a:cxnLst/>
              <a:rect r="r" b="b" t="t" l="l"/>
              <a:pathLst>
                <a:path h="392224" w="1014055">
                  <a:moveTo>
                    <a:pt x="34183" y="0"/>
                  </a:moveTo>
                  <a:lnTo>
                    <a:pt x="979872" y="0"/>
                  </a:lnTo>
                  <a:cubicBezTo>
                    <a:pt x="988938" y="0"/>
                    <a:pt x="997633" y="3601"/>
                    <a:pt x="1004043" y="10012"/>
                  </a:cubicBezTo>
                  <a:cubicBezTo>
                    <a:pt x="1010454" y="16423"/>
                    <a:pt x="1014055" y="25117"/>
                    <a:pt x="1014055" y="34183"/>
                  </a:cubicBezTo>
                  <a:lnTo>
                    <a:pt x="1014055" y="358041"/>
                  </a:lnTo>
                  <a:cubicBezTo>
                    <a:pt x="1014055" y="367107"/>
                    <a:pt x="1010454" y="375801"/>
                    <a:pt x="1004043" y="382212"/>
                  </a:cubicBezTo>
                  <a:cubicBezTo>
                    <a:pt x="997633" y="388622"/>
                    <a:pt x="988938" y="392224"/>
                    <a:pt x="979872" y="392224"/>
                  </a:cubicBezTo>
                  <a:lnTo>
                    <a:pt x="34183" y="392224"/>
                  </a:lnTo>
                  <a:cubicBezTo>
                    <a:pt x="25117" y="392224"/>
                    <a:pt x="16423" y="388622"/>
                    <a:pt x="10012" y="382212"/>
                  </a:cubicBezTo>
                  <a:cubicBezTo>
                    <a:pt x="3601" y="375801"/>
                    <a:pt x="0" y="367107"/>
                    <a:pt x="0" y="358041"/>
                  </a:cubicBezTo>
                  <a:lnTo>
                    <a:pt x="0" y="34183"/>
                  </a:lnTo>
                  <a:cubicBezTo>
                    <a:pt x="0" y="25117"/>
                    <a:pt x="3601" y="16423"/>
                    <a:pt x="10012" y="10012"/>
                  </a:cubicBezTo>
                  <a:cubicBezTo>
                    <a:pt x="16423" y="3601"/>
                    <a:pt x="25117" y="0"/>
                    <a:pt x="34183" y="0"/>
                  </a:cubicBezTo>
                  <a:close/>
                </a:path>
              </a:pathLst>
            </a:custGeom>
            <a:solidFill>
              <a:srgbClr val="1D741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014055" cy="458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F7F7F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Schedule Pickup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70866" y="6358409"/>
            <a:ext cx="3086100" cy="1110145"/>
            <a:chOff x="0" y="0"/>
            <a:chExt cx="812800" cy="2923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292384"/>
            </a:xfrm>
            <a:custGeom>
              <a:avLst/>
              <a:gdLst/>
              <a:ahLst/>
              <a:cxnLst/>
              <a:rect r="r" b="b" t="t" l="l"/>
              <a:pathLst>
                <a:path h="292384" w="812800">
                  <a:moveTo>
                    <a:pt x="42647" y="0"/>
                  </a:moveTo>
                  <a:lnTo>
                    <a:pt x="770153" y="0"/>
                  </a:lnTo>
                  <a:cubicBezTo>
                    <a:pt x="781464" y="0"/>
                    <a:pt x="792311" y="4493"/>
                    <a:pt x="800309" y="12491"/>
                  </a:cubicBezTo>
                  <a:cubicBezTo>
                    <a:pt x="808307" y="20489"/>
                    <a:pt x="812800" y="31336"/>
                    <a:pt x="812800" y="42647"/>
                  </a:cubicBezTo>
                  <a:lnTo>
                    <a:pt x="812800" y="249737"/>
                  </a:lnTo>
                  <a:cubicBezTo>
                    <a:pt x="812800" y="273290"/>
                    <a:pt x="793706" y="292384"/>
                    <a:pt x="770153" y="292384"/>
                  </a:cubicBezTo>
                  <a:lnTo>
                    <a:pt x="42647" y="292384"/>
                  </a:lnTo>
                  <a:cubicBezTo>
                    <a:pt x="31336" y="292384"/>
                    <a:pt x="20489" y="287891"/>
                    <a:pt x="12491" y="279893"/>
                  </a:cubicBezTo>
                  <a:cubicBezTo>
                    <a:pt x="4493" y="271895"/>
                    <a:pt x="0" y="261048"/>
                    <a:pt x="0" y="249737"/>
                  </a:cubicBezTo>
                  <a:lnTo>
                    <a:pt x="0" y="42647"/>
                  </a:lnTo>
                  <a:cubicBezTo>
                    <a:pt x="0" y="31336"/>
                    <a:pt x="4493" y="20489"/>
                    <a:pt x="12491" y="12491"/>
                  </a:cubicBezTo>
                  <a:cubicBezTo>
                    <a:pt x="20489" y="4493"/>
                    <a:pt x="31336" y="0"/>
                    <a:pt x="42647" y="0"/>
                  </a:cubicBezTo>
                  <a:close/>
                </a:path>
              </a:pathLst>
            </a:custGeom>
            <a:solidFill>
              <a:srgbClr val="1D741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812800" cy="282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b="true" sz="2400">
                  <a:solidFill>
                    <a:srgbClr val="F7F7F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Location-Based Alerts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275336" y="7925110"/>
            <a:ext cx="3086100" cy="1110145"/>
            <a:chOff x="0" y="0"/>
            <a:chExt cx="812800" cy="2923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292384"/>
            </a:xfrm>
            <a:custGeom>
              <a:avLst/>
              <a:gdLst/>
              <a:ahLst/>
              <a:cxnLst/>
              <a:rect r="r" b="b" t="t" l="l"/>
              <a:pathLst>
                <a:path h="292384" w="812800">
                  <a:moveTo>
                    <a:pt x="42647" y="0"/>
                  </a:moveTo>
                  <a:lnTo>
                    <a:pt x="770153" y="0"/>
                  </a:lnTo>
                  <a:cubicBezTo>
                    <a:pt x="781464" y="0"/>
                    <a:pt x="792311" y="4493"/>
                    <a:pt x="800309" y="12491"/>
                  </a:cubicBezTo>
                  <a:cubicBezTo>
                    <a:pt x="808307" y="20489"/>
                    <a:pt x="812800" y="31336"/>
                    <a:pt x="812800" y="42647"/>
                  </a:cubicBezTo>
                  <a:lnTo>
                    <a:pt x="812800" y="249737"/>
                  </a:lnTo>
                  <a:cubicBezTo>
                    <a:pt x="812800" y="273290"/>
                    <a:pt x="793706" y="292384"/>
                    <a:pt x="770153" y="292384"/>
                  </a:cubicBezTo>
                  <a:lnTo>
                    <a:pt x="42647" y="292384"/>
                  </a:lnTo>
                  <a:cubicBezTo>
                    <a:pt x="31336" y="292384"/>
                    <a:pt x="20489" y="287891"/>
                    <a:pt x="12491" y="279893"/>
                  </a:cubicBezTo>
                  <a:cubicBezTo>
                    <a:pt x="4493" y="271895"/>
                    <a:pt x="0" y="261048"/>
                    <a:pt x="0" y="249737"/>
                  </a:cubicBezTo>
                  <a:lnTo>
                    <a:pt x="0" y="42647"/>
                  </a:lnTo>
                  <a:cubicBezTo>
                    <a:pt x="0" y="31336"/>
                    <a:pt x="4493" y="20489"/>
                    <a:pt x="12491" y="12491"/>
                  </a:cubicBezTo>
                  <a:cubicBezTo>
                    <a:pt x="20489" y="4493"/>
                    <a:pt x="31336" y="0"/>
                    <a:pt x="42647" y="0"/>
                  </a:cubicBezTo>
                  <a:close/>
                </a:path>
              </a:pathLst>
            </a:custGeom>
            <a:solidFill>
              <a:srgbClr val="1D741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9525"/>
              <a:ext cx="812800" cy="282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b="true" sz="2400">
                  <a:solidFill>
                    <a:srgbClr val="F7F7F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Request Collection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65080" y="705562"/>
            <a:ext cx="4557840" cy="1240921"/>
          </a:xfrm>
          <a:custGeom>
            <a:avLst/>
            <a:gdLst/>
            <a:ahLst/>
            <a:cxnLst/>
            <a:rect r="r" b="b" t="t" l="l"/>
            <a:pathLst>
              <a:path h="1240921" w="4557840">
                <a:moveTo>
                  <a:pt x="0" y="0"/>
                </a:moveTo>
                <a:lnTo>
                  <a:pt x="4557840" y="0"/>
                </a:lnTo>
                <a:lnTo>
                  <a:pt x="4557840" y="1240920"/>
                </a:lnTo>
                <a:lnTo>
                  <a:pt x="0" y="1240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38010" y="3764182"/>
            <a:ext cx="3086100" cy="1110145"/>
            <a:chOff x="0" y="0"/>
            <a:chExt cx="812800" cy="2923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92384"/>
            </a:xfrm>
            <a:custGeom>
              <a:avLst/>
              <a:gdLst/>
              <a:ahLst/>
              <a:cxnLst/>
              <a:rect r="r" b="b" t="t" l="l"/>
              <a:pathLst>
                <a:path h="292384" w="812800">
                  <a:moveTo>
                    <a:pt x="42647" y="0"/>
                  </a:moveTo>
                  <a:lnTo>
                    <a:pt x="770153" y="0"/>
                  </a:lnTo>
                  <a:cubicBezTo>
                    <a:pt x="781464" y="0"/>
                    <a:pt x="792311" y="4493"/>
                    <a:pt x="800309" y="12491"/>
                  </a:cubicBezTo>
                  <a:cubicBezTo>
                    <a:pt x="808307" y="20489"/>
                    <a:pt x="812800" y="31336"/>
                    <a:pt x="812800" y="42647"/>
                  </a:cubicBezTo>
                  <a:lnTo>
                    <a:pt x="812800" y="249737"/>
                  </a:lnTo>
                  <a:cubicBezTo>
                    <a:pt x="812800" y="273290"/>
                    <a:pt x="793706" y="292384"/>
                    <a:pt x="770153" y="292384"/>
                  </a:cubicBezTo>
                  <a:lnTo>
                    <a:pt x="42647" y="292384"/>
                  </a:lnTo>
                  <a:cubicBezTo>
                    <a:pt x="31336" y="292384"/>
                    <a:pt x="20489" y="287891"/>
                    <a:pt x="12491" y="279893"/>
                  </a:cubicBezTo>
                  <a:cubicBezTo>
                    <a:pt x="4493" y="271895"/>
                    <a:pt x="0" y="261048"/>
                    <a:pt x="0" y="249737"/>
                  </a:cubicBezTo>
                  <a:lnTo>
                    <a:pt x="0" y="42647"/>
                  </a:lnTo>
                  <a:cubicBezTo>
                    <a:pt x="0" y="31336"/>
                    <a:pt x="4493" y="20489"/>
                    <a:pt x="12491" y="12491"/>
                  </a:cubicBezTo>
                  <a:cubicBezTo>
                    <a:pt x="20489" y="4493"/>
                    <a:pt x="31336" y="0"/>
                    <a:pt x="42647" y="0"/>
                  </a:cubicBezTo>
                  <a:close/>
                </a:path>
              </a:pathLst>
            </a:custGeom>
            <a:solidFill>
              <a:srgbClr val="1D741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282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b="true" sz="2400">
                  <a:solidFill>
                    <a:srgbClr val="F7F7F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Marketplace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519958" y="4454649"/>
            <a:ext cx="3850241" cy="1489224"/>
            <a:chOff x="0" y="0"/>
            <a:chExt cx="1014055" cy="3922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4055" cy="392224"/>
            </a:xfrm>
            <a:custGeom>
              <a:avLst/>
              <a:gdLst/>
              <a:ahLst/>
              <a:cxnLst/>
              <a:rect r="r" b="b" t="t" l="l"/>
              <a:pathLst>
                <a:path h="392224" w="1014055">
                  <a:moveTo>
                    <a:pt x="34183" y="0"/>
                  </a:moveTo>
                  <a:lnTo>
                    <a:pt x="979872" y="0"/>
                  </a:lnTo>
                  <a:cubicBezTo>
                    <a:pt x="988938" y="0"/>
                    <a:pt x="997633" y="3601"/>
                    <a:pt x="1004043" y="10012"/>
                  </a:cubicBezTo>
                  <a:cubicBezTo>
                    <a:pt x="1010454" y="16423"/>
                    <a:pt x="1014055" y="25117"/>
                    <a:pt x="1014055" y="34183"/>
                  </a:cubicBezTo>
                  <a:lnTo>
                    <a:pt x="1014055" y="358041"/>
                  </a:lnTo>
                  <a:cubicBezTo>
                    <a:pt x="1014055" y="367107"/>
                    <a:pt x="1010454" y="375801"/>
                    <a:pt x="1004043" y="382212"/>
                  </a:cubicBezTo>
                  <a:cubicBezTo>
                    <a:pt x="997633" y="388622"/>
                    <a:pt x="988938" y="392224"/>
                    <a:pt x="979872" y="392224"/>
                  </a:cubicBezTo>
                  <a:lnTo>
                    <a:pt x="34183" y="392224"/>
                  </a:lnTo>
                  <a:cubicBezTo>
                    <a:pt x="25117" y="392224"/>
                    <a:pt x="16423" y="388622"/>
                    <a:pt x="10012" y="382212"/>
                  </a:cubicBezTo>
                  <a:cubicBezTo>
                    <a:pt x="3601" y="375801"/>
                    <a:pt x="0" y="367107"/>
                    <a:pt x="0" y="358041"/>
                  </a:cubicBezTo>
                  <a:lnTo>
                    <a:pt x="0" y="34183"/>
                  </a:lnTo>
                  <a:cubicBezTo>
                    <a:pt x="0" y="25117"/>
                    <a:pt x="3601" y="16423"/>
                    <a:pt x="10012" y="10012"/>
                  </a:cubicBezTo>
                  <a:cubicBezTo>
                    <a:pt x="16423" y="3601"/>
                    <a:pt x="25117" y="0"/>
                    <a:pt x="34183" y="0"/>
                  </a:cubicBezTo>
                  <a:close/>
                </a:path>
              </a:pathLst>
            </a:custGeom>
            <a:solidFill>
              <a:srgbClr val="1D741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014055" cy="458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F7F7F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Request Collection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70866" y="6358409"/>
            <a:ext cx="3086100" cy="1110145"/>
            <a:chOff x="0" y="0"/>
            <a:chExt cx="812800" cy="2923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292384"/>
            </a:xfrm>
            <a:custGeom>
              <a:avLst/>
              <a:gdLst/>
              <a:ahLst/>
              <a:cxnLst/>
              <a:rect r="r" b="b" t="t" l="l"/>
              <a:pathLst>
                <a:path h="292384" w="812800">
                  <a:moveTo>
                    <a:pt x="42647" y="0"/>
                  </a:moveTo>
                  <a:lnTo>
                    <a:pt x="770153" y="0"/>
                  </a:lnTo>
                  <a:cubicBezTo>
                    <a:pt x="781464" y="0"/>
                    <a:pt x="792311" y="4493"/>
                    <a:pt x="800309" y="12491"/>
                  </a:cubicBezTo>
                  <a:cubicBezTo>
                    <a:pt x="808307" y="20489"/>
                    <a:pt x="812800" y="31336"/>
                    <a:pt x="812800" y="42647"/>
                  </a:cubicBezTo>
                  <a:lnTo>
                    <a:pt x="812800" y="249737"/>
                  </a:lnTo>
                  <a:cubicBezTo>
                    <a:pt x="812800" y="273290"/>
                    <a:pt x="793706" y="292384"/>
                    <a:pt x="770153" y="292384"/>
                  </a:cubicBezTo>
                  <a:lnTo>
                    <a:pt x="42647" y="292384"/>
                  </a:lnTo>
                  <a:cubicBezTo>
                    <a:pt x="31336" y="292384"/>
                    <a:pt x="20489" y="287891"/>
                    <a:pt x="12491" y="279893"/>
                  </a:cubicBezTo>
                  <a:cubicBezTo>
                    <a:pt x="4493" y="271895"/>
                    <a:pt x="0" y="261048"/>
                    <a:pt x="0" y="249737"/>
                  </a:cubicBezTo>
                  <a:lnTo>
                    <a:pt x="0" y="42647"/>
                  </a:lnTo>
                  <a:cubicBezTo>
                    <a:pt x="0" y="31336"/>
                    <a:pt x="4493" y="20489"/>
                    <a:pt x="12491" y="12491"/>
                  </a:cubicBezTo>
                  <a:cubicBezTo>
                    <a:pt x="20489" y="4493"/>
                    <a:pt x="31336" y="0"/>
                    <a:pt x="42647" y="0"/>
                  </a:cubicBezTo>
                  <a:close/>
                </a:path>
              </a:pathLst>
            </a:custGeom>
            <a:solidFill>
              <a:srgbClr val="1D741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812800" cy="282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b="true" sz="2400">
                  <a:solidFill>
                    <a:srgbClr val="F7F7F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Location-Based Alerts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275336" y="7925110"/>
            <a:ext cx="3086100" cy="1110145"/>
            <a:chOff x="0" y="0"/>
            <a:chExt cx="812800" cy="2923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292384"/>
            </a:xfrm>
            <a:custGeom>
              <a:avLst/>
              <a:gdLst/>
              <a:ahLst/>
              <a:cxnLst/>
              <a:rect r="r" b="b" t="t" l="l"/>
              <a:pathLst>
                <a:path h="292384" w="812800">
                  <a:moveTo>
                    <a:pt x="42647" y="0"/>
                  </a:moveTo>
                  <a:lnTo>
                    <a:pt x="770153" y="0"/>
                  </a:lnTo>
                  <a:cubicBezTo>
                    <a:pt x="781464" y="0"/>
                    <a:pt x="792311" y="4493"/>
                    <a:pt x="800309" y="12491"/>
                  </a:cubicBezTo>
                  <a:cubicBezTo>
                    <a:pt x="808307" y="20489"/>
                    <a:pt x="812800" y="31336"/>
                    <a:pt x="812800" y="42647"/>
                  </a:cubicBezTo>
                  <a:lnTo>
                    <a:pt x="812800" y="249737"/>
                  </a:lnTo>
                  <a:cubicBezTo>
                    <a:pt x="812800" y="273290"/>
                    <a:pt x="793706" y="292384"/>
                    <a:pt x="770153" y="292384"/>
                  </a:cubicBezTo>
                  <a:lnTo>
                    <a:pt x="42647" y="292384"/>
                  </a:lnTo>
                  <a:cubicBezTo>
                    <a:pt x="31336" y="292384"/>
                    <a:pt x="20489" y="287891"/>
                    <a:pt x="12491" y="279893"/>
                  </a:cubicBezTo>
                  <a:cubicBezTo>
                    <a:pt x="4493" y="271895"/>
                    <a:pt x="0" y="261048"/>
                    <a:pt x="0" y="249737"/>
                  </a:cubicBezTo>
                  <a:lnTo>
                    <a:pt x="0" y="42647"/>
                  </a:lnTo>
                  <a:cubicBezTo>
                    <a:pt x="0" y="31336"/>
                    <a:pt x="4493" y="20489"/>
                    <a:pt x="12491" y="12491"/>
                  </a:cubicBezTo>
                  <a:cubicBezTo>
                    <a:pt x="20489" y="4493"/>
                    <a:pt x="31336" y="0"/>
                    <a:pt x="42647" y="0"/>
                  </a:cubicBezTo>
                  <a:close/>
                </a:path>
              </a:pathLst>
            </a:custGeom>
            <a:solidFill>
              <a:srgbClr val="1D741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9525"/>
              <a:ext cx="812800" cy="282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b="true" sz="2400">
                  <a:solidFill>
                    <a:srgbClr val="F7F7F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Schedule Pickups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753260" y="862108"/>
            <a:ext cx="4199790" cy="8562784"/>
          </a:xfrm>
          <a:custGeom>
            <a:avLst/>
            <a:gdLst/>
            <a:ahLst/>
            <a:cxnLst/>
            <a:rect r="r" b="b" t="t" l="l"/>
            <a:pathLst>
              <a:path h="8562784" w="4199790">
                <a:moveTo>
                  <a:pt x="0" y="0"/>
                </a:moveTo>
                <a:lnTo>
                  <a:pt x="4199790" y="0"/>
                </a:lnTo>
                <a:lnTo>
                  <a:pt x="4199790" y="8562784"/>
                </a:lnTo>
                <a:lnTo>
                  <a:pt x="0" y="85627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59398" y="8625038"/>
            <a:ext cx="5769204" cy="1266525"/>
            <a:chOff x="0" y="0"/>
            <a:chExt cx="1519461" cy="3335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19461" cy="333570"/>
            </a:xfrm>
            <a:custGeom>
              <a:avLst/>
              <a:gdLst/>
              <a:ahLst/>
              <a:cxnLst/>
              <a:rect r="r" b="b" t="t" l="l"/>
              <a:pathLst>
                <a:path h="333570" w="1519461">
                  <a:moveTo>
                    <a:pt x="22813" y="0"/>
                  </a:moveTo>
                  <a:lnTo>
                    <a:pt x="1496648" y="0"/>
                  </a:lnTo>
                  <a:cubicBezTo>
                    <a:pt x="1502699" y="0"/>
                    <a:pt x="1508501" y="2404"/>
                    <a:pt x="1512779" y="6682"/>
                  </a:cubicBezTo>
                  <a:cubicBezTo>
                    <a:pt x="1517058" y="10960"/>
                    <a:pt x="1519461" y="16763"/>
                    <a:pt x="1519461" y="22813"/>
                  </a:cubicBezTo>
                  <a:lnTo>
                    <a:pt x="1519461" y="310757"/>
                  </a:lnTo>
                  <a:cubicBezTo>
                    <a:pt x="1519461" y="316808"/>
                    <a:pt x="1517058" y="322610"/>
                    <a:pt x="1512779" y="326889"/>
                  </a:cubicBezTo>
                  <a:cubicBezTo>
                    <a:pt x="1508501" y="331167"/>
                    <a:pt x="1502699" y="333570"/>
                    <a:pt x="1496648" y="333570"/>
                  </a:cubicBezTo>
                  <a:lnTo>
                    <a:pt x="22813" y="333570"/>
                  </a:lnTo>
                  <a:cubicBezTo>
                    <a:pt x="16763" y="333570"/>
                    <a:pt x="10960" y="331167"/>
                    <a:pt x="6682" y="326889"/>
                  </a:cubicBezTo>
                  <a:cubicBezTo>
                    <a:pt x="2404" y="322610"/>
                    <a:pt x="0" y="316808"/>
                    <a:pt x="0" y="310757"/>
                  </a:cubicBezTo>
                  <a:lnTo>
                    <a:pt x="0" y="22813"/>
                  </a:lnTo>
                  <a:cubicBezTo>
                    <a:pt x="0" y="16763"/>
                    <a:pt x="2404" y="10960"/>
                    <a:pt x="6682" y="6682"/>
                  </a:cubicBezTo>
                  <a:cubicBezTo>
                    <a:pt x="10960" y="2404"/>
                    <a:pt x="16763" y="0"/>
                    <a:pt x="22813" y="0"/>
                  </a:cubicBezTo>
                  <a:close/>
                </a:path>
              </a:pathLst>
            </a:custGeom>
            <a:solidFill>
              <a:srgbClr val="1D741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519461" cy="400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F7F7F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Location-Based Alerts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265567" y="2345290"/>
            <a:ext cx="9756866" cy="5596420"/>
            <a:chOff x="0" y="0"/>
            <a:chExt cx="7981950" cy="45783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0" t="-1730" r="0" b="-173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7088023" y="468938"/>
            <a:ext cx="4111955" cy="1119523"/>
          </a:xfrm>
          <a:custGeom>
            <a:avLst/>
            <a:gdLst/>
            <a:ahLst/>
            <a:cxnLst/>
            <a:rect r="r" b="b" t="t" l="l"/>
            <a:pathLst>
              <a:path h="1119523" w="4111955">
                <a:moveTo>
                  <a:pt x="0" y="0"/>
                </a:moveTo>
                <a:lnTo>
                  <a:pt x="4111954" y="0"/>
                </a:lnTo>
                <a:lnTo>
                  <a:pt x="4111954" y="1119524"/>
                </a:lnTo>
                <a:lnTo>
                  <a:pt x="0" y="1119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58975" y="602144"/>
            <a:ext cx="1525072" cy="956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99"/>
              </a:lnSpc>
            </a:pPr>
            <a:r>
              <a:rPr lang="en-US" sz="5399" b="true">
                <a:solidFill>
                  <a:srgbClr val="1D1D1F"/>
                </a:solidFill>
                <a:latin typeface="Nunito Bold"/>
                <a:ea typeface="Nunito Bold"/>
                <a:cs typeface="Nunito Bold"/>
                <a:sym typeface="Nunito Bold"/>
              </a:rPr>
              <a:t>Why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863813" y="602144"/>
            <a:ext cx="314801" cy="956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99"/>
              </a:lnSpc>
            </a:pPr>
            <a:r>
              <a:rPr lang="en-US" sz="5399" b="true">
                <a:solidFill>
                  <a:srgbClr val="1D1D1F"/>
                </a:solidFill>
                <a:latin typeface="Nunito Bold"/>
                <a:ea typeface="Nunito Bold"/>
                <a:cs typeface="Nunito Bold"/>
                <a:sym typeface="Nunito Bold"/>
              </a:rPr>
              <a:t>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48940" y="2693499"/>
            <a:ext cx="5235993" cy="3081643"/>
            <a:chOff x="0" y="0"/>
            <a:chExt cx="6981324" cy="41088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826556" y="0"/>
              <a:ext cx="1328212" cy="1471703"/>
            </a:xfrm>
            <a:custGeom>
              <a:avLst/>
              <a:gdLst/>
              <a:ahLst/>
              <a:cxnLst/>
              <a:rect r="r" b="b" t="t" l="l"/>
              <a:pathLst>
                <a:path h="1471703" w="1328212">
                  <a:moveTo>
                    <a:pt x="0" y="0"/>
                  </a:moveTo>
                  <a:lnTo>
                    <a:pt x="1328212" y="0"/>
                  </a:lnTo>
                  <a:lnTo>
                    <a:pt x="1328212" y="1471703"/>
                  </a:lnTo>
                  <a:lnTo>
                    <a:pt x="0" y="1471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994477" y="1836618"/>
              <a:ext cx="4992370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1D1D1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Real Problems, Real Users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598618"/>
              <a:ext cx="6981324" cy="1510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00"/>
                </a:lnSpc>
              </a:pPr>
              <a:r>
                <a:rPr lang="en-US" sz="2000">
                  <a:solidFill>
                    <a:srgbClr val="1D1D1F"/>
                  </a:solidFill>
                  <a:latin typeface="Nunito"/>
                  <a:ea typeface="Nunito"/>
                  <a:cs typeface="Nunito"/>
                  <a:sym typeface="Nunito"/>
                </a:rPr>
                <a:t>Missed pickups, illegal dumping, and poor communication are daily issues faced by thousands in Kathmandu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654814" y="6677322"/>
            <a:ext cx="5235993" cy="2636868"/>
            <a:chOff x="0" y="0"/>
            <a:chExt cx="6981324" cy="35158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459582" y="0"/>
              <a:ext cx="1705530" cy="1701267"/>
            </a:xfrm>
            <a:custGeom>
              <a:avLst/>
              <a:gdLst/>
              <a:ahLst/>
              <a:cxnLst/>
              <a:rect r="r" b="b" t="t" l="l"/>
              <a:pathLst>
                <a:path h="1701267" w="1705530">
                  <a:moveTo>
                    <a:pt x="0" y="0"/>
                  </a:moveTo>
                  <a:lnTo>
                    <a:pt x="1705531" y="0"/>
                  </a:lnTo>
                  <a:lnTo>
                    <a:pt x="1705531" y="1701267"/>
                  </a:lnTo>
                  <a:lnTo>
                    <a:pt x="0" y="1701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54413" y="1916685"/>
              <a:ext cx="6315869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1D1D1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Sustainability &amp; Smart City Goals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526285"/>
              <a:ext cx="6981324" cy="989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00"/>
                </a:lnSpc>
              </a:pPr>
              <a:r>
                <a:rPr lang="en-US" sz="2000">
                  <a:solidFill>
                    <a:srgbClr val="1D1D1F"/>
                  </a:solidFill>
                  <a:latin typeface="Nunito"/>
                  <a:ea typeface="Nunito"/>
                  <a:cs typeface="Nunito"/>
                  <a:sym typeface="Nunito"/>
                </a:rPr>
                <a:t>Supports digital transformation aligned with smart city and eco-friendly policy goals.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397192" y="6604053"/>
            <a:ext cx="5975985" cy="3007279"/>
            <a:chOff x="0" y="0"/>
            <a:chExt cx="7967980" cy="40097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174770" y="0"/>
              <a:ext cx="1618441" cy="1677140"/>
            </a:xfrm>
            <a:custGeom>
              <a:avLst/>
              <a:gdLst/>
              <a:ahLst/>
              <a:cxnLst/>
              <a:rect r="r" b="b" t="t" l="l"/>
              <a:pathLst>
                <a:path h="1677140" w="1618441">
                  <a:moveTo>
                    <a:pt x="0" y="0"/>
                  </a:moveTo>
                  <a:lnTo>
                    <a:pt x="1618440" y="0"/>
                  </a:lnTo>
                  <a:lnTo>
                    <a:pt x="1618440" y="1677140"/>
                  </a:lnTo>
                  <a:lnTo>
                    <a:pt x="0" y="1677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1889865"/>
              <a:ext cx="7967980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1D1D1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Government, NGO &amp; Private Use Potential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85340" y="2499465"/>
              <a:ext cx="6981324" cy="1510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00"/>
                </a:lnSpc>
              </a:pPr>
              <a:r>
                <a:rPr lang="en-US" sz="2000">
                  <a:solidFill>
                    <a:srgbClr val="1D1D1F"/>
                  </a:solidFill>
                  <a:latin typeface="Nunito"/>
                  <a:ea typeface="Nunito"/>
                  <a:cs typeface="Nunito"/>
                  <a:sym typeface="Nunito"/>
                </a:rPr>
                <a:t>Can be pitched to municipalities, environmental organizations, or even sanitation startups.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526003" y="2578297"/>
            <a:ext cx="5235993" cy="3082545"/>
            <a:chOff x="0" y="0"/>
            <a:chExt cx="6981324" cy="41100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725732" y="0"/>
              <a:ext cx="1529861" cy="1778908"/>
            </a:xfrm>
            <a:custGeom>
              <a:avLst/>
              <a:gdLst/>
              <a:ahLst/>
              <a:cxnLst/>
              <a:rect r="r" b="b" t="t" l="l"/>
              <a:pathLst>
                <a:path h="1778908" w="1529861">
                  <a:moveTo>
                    <a:pt x="0" y="0"/>
                  </a:moveTo>
                  <a:lnTo>
                    <a:pt x="1529861" y="0"/>
                  </a:lnTo>
                  <a:lnTo>
                    <a:pt x="1529861" y="1778908"/>
                  </a:lnTo>
                  <a:lnTo>
                    <a:pt x="0" y="1778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819739" y="1990220"/>
              <a:ext cx="3341846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1D1D1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Community Value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599820"/>
              <a:ext cx="6981324" cy="1510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00"/>
                </a:lnSpc>
              </a:pPr>
              <a:r>
                <a:rPr lang="en-US" sz="2000">
                  <a:solidFill>
                    <a:srgbClr val="1D1D1F"/>
                  </a:solidFill>
                  <a:latin typeface="Nunito"/>
                  <a:ea typeface="Nunito"/>
                  <a:cs typeface="Nunito"/>
                  <a:sym typeface="Nunito"/>
                </a:rPr>
                <a:t>FohorMalai creates a bridge between households and waste collectors, promoting civic responsibility.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78614" y="2640969"/>
            <a:ext cx="5235993" cy="3017476"/>
            <a:chOff x="0" y="0"/>
            <a:chExt cx="6981324" cy="402330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641239" y="0"/>
              <a:ext cx="1698846" cy="1611780"/>
            </a:xfrm>
            <a:custGeom>
              <a:avLst/>
              <a:gdLst/>
              <a:ahLst/>
              <a:cxnLst/>
              <a:rect r="r" b="b" t="t" l="l"/>
              <a:pathLst>
                <a:path h="1611780" w="1698846">
                  <a:moveTo>
                    <a:pt x="0" y="0"/>
                  </a:moveTo>
                  <a:lnTo>
                    <a:pt x="1698846" y="0"/>
                  </a:lnTo>
                  <a:lnTo>
                    <a:pt x="1698846" y="1611780"/>
                  </a:lnTo>
                  <a:lnTo>
                    <a:pt x="0" y="161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207077" y="1906657"/>
              <a:ext cx="6567170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1D1D1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Reusable &amp; Scalable Infrastructure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2513061"/>
              <a:ext cx="6981324" cy="1510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00"/>
                </a:lnSpc>
              </a:pPr>
              <a:r>
                <a:rPr lang="en-US" sz="2000">
                  <a:solidFill>
                    <a:srgbClr val="1D1D1F"/>
                  </a:solidFill>
                  <a:latin typeface="Nunito"/>
                  <a:ea typeface="Nunito"/>
                  <a:cs typeface="Nunito"/>
                  <a:sym typeface="Nunito"/>
                </a:rPr>
                <a:t>The platform can be replicated for any city or municipality in Nepal with minimal adaptation.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001790" y="532603"/>
            <a:ext cx="3644280" cy="992194"/>
          </a:xfrm>
          <a:custGeom>
            <a:avLst/>
            <a:gdLst/>
            <a:ahLst/>
            <a:cxnLst/>
            <a:rect r="r" b="b" t="t" l="l"/>
            <a:pathLst>
              <a:path h="992194" w="3644280">
                <a:moveTo>
                  <a:pt x="0" y="0"/>
                </a:moveTo>
                <a:lnTo>
                  <a:pt x="3644280" y="0"/>
                </a:lnTo>
                <a:lnTo>
                  <a:pt x="3644280" y="992194"/>
                </a:lnTo>
                <a:lnTo>
                  <a:pt x="0" y="9921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DAGpafRNASk</dc:identifier>
  <dcterms:modified xsi:type="dcterms:W3CDTF">2011-08-01T06:04:30Z</dcterms:modified>
  <cp:revision>1</cp:revision>
  <dc:title>फोहोर मलाई</dc:title>
</cp:coreProperties>
</file>